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7" r:id="rId4"/>
    <p:sldId id="265" r:id="rId5"/>
    <p:sldId id="266" r:id="rId6"/>
    <p:sldId id="268" r:id="rId7"/>
    <p:sldId id="264" r:id="rId8"/>
    <p:sldId id="260" r:id="rId9"/>
    <p:sldId id="261" r:id="rId10"/>
    <p:sldId id="271" r:id="rId11"/>
    <p:sldId id="262" r:id="rId12"/>
    <p:sldId id="269" r:id="rId13"/>
    <p:sldId id="270" r:id="rId14"/>
    <p:sldId id="272" r:id="rId15"/>
    <p:sldId id="25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87" d="100"/>
          <a:sy n="87" d="100"/>
        </p:scale>
        <p:origin x="-1464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Maldives DUVC</c:v>
                </c:pt>
              </c:strCache>
            </c:strRef>
          </c:tx>
          <c:invertIfNegative val="0"/>
          <c:cat>
            <c:strRef>
              <c:f>Sheet1!$A$2:$A$12</c:f>
              <c:strCache>
                <c:ptCount val="11"/>
                <c:pt idx="0">
                  <c:v>White-tip reef</c:v>
                </c:pt>
                <c:pt idx="1">
                  <c:v>Black-tip reef</c:v>
                </c:pt>
                <c:pt idx="2">
                  <c:v>Grey reef</c:v>
                </c:pt>
                <c:pt idx="3">
                  <c:v>Tawny nurse</c:v>
                </c:pt>
                <c:pt idx="4">
                  <c:v>Sickle-fin lemon</c:v>
                </c:pt>
                <c:pt idx="5">
                  <c:v>Tiger</c:v>
                </c:pt>
                <c:pt idx="6">
                  <c:v>Zebra</c:v>
                </c:pt>
                <c:pt idx="7">
                  <c:v>Galapagos</c:v>
                </c:pt>
                <c:pt idx="8">
                  <c:v>Silver-tip</c:v>
                </c:pt>
                <c:pt idx="9">
                  <c:v>Hammerhead</c:v>
                </c:pt>
                <c:pt idx="10">
                  <c:v>Silky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2.69</c:v>
                </c:pt>
                <c:pt idx="1">
                  <c:v>0.03</c:v>
                </c:pt>
                <c:pt idx="2">
                  <c:v>6.31</c:v>
                </c:pt>
                <c:pt idx="3">
                  <c:v>0.42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0.14000000000000001</c:v>
                </c:pt>
                <c:pt idx="9">
                  <c:v>0.03</c:v>
                </c:pt>
                <c:pt idx="10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Maldives BRUVS</c:v>
                </c:pt>
              </c:strCache>
            </c:strRef>
          </c:tx>
          <c:invertIfNegative val="0"/>
          <c:cat>
            <c:strRef>
              <c:f>Sheet1!$A$2:$A$12</c:f>
              <c:strCache>
                <c:ptCount val="11"/>
                <c:pt idx="0">
                  <c:v>White-tip reef</c:v>
                </c:pt>
                <c:pt idx="1">
                  <c:v>Black-tip reef</c:v>
                </c:pt>
                <c:pt idx="2">
                  <c:v>Grey reef</c:v>
                </c:pt>
                <c:pt idx="3">
                  <c:v>Tawny nurse</c:v>
                </c:pt>
                <c:pt idx="4">
                  <c:v>Sickle-fin lemon</c:v>
                </c:pt>
                <c:pt idx="5">
                  <c:v>Tiger</c:v>
                </c:pt>
                <c:pt idx="6">
                  <c:v>Zebra</c:v>
                </c:pt>
                <c:pt idx="7">
                  <c:v>Galapagos</c:v>
                </c:pt>
                <c:pt idx="8">
                  <c:v>Silver-tip</c:v>
                </c:pt>
                <c:pt idx="9">
                  <c:v>Hammerhead</c:v>
                </c:pt>
                <c:pt idx="10">
                  <c:v>Silky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0.21</c:v>
                </c:pt>
                <c:pt idx="1">
                  <c:v>0.12</c:v>
                </c:pt>
                <c:pt idx="2">
                  <c:v>0.24</c:v>
                </c:pt>
                <c:pt idx="3">
                  <c:v>0.01</c:v>
                </c:pt>
                <c:pt idx="4">
                  <c:v>0</c:v>
                </c:pt>
                <c:pt idx="5">
                  <c:v>0.02</c:v>
                </c:pt>
                <c:pt idx="6">
                  <c:v>0.01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Saudi Red Sea</c:v>
                </c:pt>
              </c:strCache>
            </c:strRef>
          </c:tx>
          <c:invertIfNegative val="0"/>
          <c:cat>
            <c:strRef>
              <c:f>Sheet1!$A$2:$A$12</c:f>
              <c:strCache>
                <c:ptCount val="11"/>
                <c:pt idx="0">
                  <c:v>White-tip reef</c:v>
                </c:pt>
                <c:pt idx="1">
                  <c:v>Black-tip reef</c:v>
                </c:pt>
                <c:pt idx="2">
                  <c:v>Grey reef</c:v>
                </c:pt>
                <c:pt idx="3">
                  <c:v>Tawny nurse</c:v>
                </c:pt>
                <c:pt idx="4">
                  <c:v>Sickle-fin lemon</c:v>
                </c:pt>
                <c:pt idx="5">
                  <c:v>Tiger</c:v>
                </c:pt>
                <c:pt idx="6">
                  <c:v>Zebra</c:v>
                </c:pt>
                <c:pt idx="7">
                  <c:v>Galapagos</c:v>
                </c:pt>
                <c:pt idx="8">
                  <c:v>Silver-tip</c:v>
                </c:pt>
                <c:pt idx="9">
                  <c:v>Hammerhead</c:v>
                </c:pt>
                <c:pt idx="10">
                  <c:v>Silky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0.05</c:v>
                </c:pt>
                <c:pt idx="1">
                  <c:v>0</c:v>
                </c:pt>
                <c:pt idx="2">
                  <c:v>0.25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0.36</c:v>
                </c:pt>
                <c:pt idx="9">
                  <c:v>0.15</c:v>
                </c:pt>
                <c:pt idx="10">
                  <c:v>0.71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Aldabra</c:v>
                </c:pt>
              </c:strCache>
            </c:strRef>
          </c:tx>
          <c:invertIfNegative val="0"/>
          <c:cat>
            <c:strRef>
              <c:f>Sheet1!$A$2:$A$12</c:f>
              <c:strCache>
                <c:ptCount val="11"/>
                <c:pt idx="0">
                  <c:v>White-tip reef</c:v>
                </c:pt>
                <c:pt idx="1">
                  <c:v>Black-tip reef</c:v>
                </c:pt>
                <c:pt idx="2">
                  <c:v>Grey reef</c:v>
                </c:pt>
                <c:pt idx="3">
                  <c:v>Tawny nurse</c:v>
                </c:pt>
                <c:pt idx="4">
                  <c:v>Sickle-fin lemon</c:v>
                </c:pt>
                <c:pt idx="5">
                  <c:v>Tiger</c:v>
                </c:pt>
                <c:pt idx="6">
                  <c:v>Zebra</c:v>
                </c:pt>
                <c:pt idx="7">
                  <c:v>Galapagos</c:v>
                </c:pt>
                <c:pt idx="8">
                  <c:v>Silver-tip</c:v>
                </c:pt>
                <c:pt idx="9">
                  <c:v>Hammerhead</c:v>
                </c:pt>
                <c:pt idx="10">
                  <c:v>Silky</c:v>
                </c:pt>
              </c:strCache>
            </c:strRef>
          </c:cat>
          <c:val>
            <c:numRef>
              <c:f>Sheet1!$E$2:$E$12</c:f>
              <c:numCache>
                <c:formatCode>General</c:formatCode>
                <c:ptCount val="11"/>
                <c:pt idx="0">
                  <c:v>0.04</c:v>
                </c:pt>
                <c:pt idx="1">
                  <c:v>4.07</c:v>
                </c:pt>
                <c:pt idx="2">
                  <c:v>0.74</c:v>
                </c:pt>
                <c:pt idx="3">
                  <c:v>0.18</c:v>
                </c:pt>
                <c:pt idx="4">
                  <c:v>1.66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0.04</c:v>
                </c:pt>
                <c:pt idx="10">
                  <c:v>0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Bassas d'India</c:v>
                </c:pt>
              </c:strCache>
            </c:strRef>
          </c:tx>
          <c:invertIfNegative val="0"/>
          <c:cat>
            <c:strRef>
              <c:f>Sheet1!$A$2:$A$12</c:f>
              <c:strCache>
                <c:ptCount val="11"/>
                <c:pt idx="0">
                  <c:v>White-tip reef</c:v>
                </c:pt>
                <c:pt idx="1">
                  <c:v>Black-tip reef</c:v>
                </c:pt>
                <c:pt idx="2">
                  <c:v>Grey reef</c:v>
                </c:pt>
                <c:pt idx="3">
                  <c:v>Tawny nurse</c:v>
                </c:pt>
                <c:pt idx="4">
                  <c:v>Sickle-fin lemon</c:v>
                </c:pt>
                <c:pt idx="5">
                  <c:v>Tiger</c:v>
                </c:pt>
                <c:pt idx="6">
                  <c:v>Zebra</c:v>
                </c:pt>
                <c:pt idx="7">
                  <c:v>Galapagos</c:v>
                </c:pt>
                <c:pt idx="8">
                  <c:v>Silver-tip</c:v>
                </c:pt>
                <c:pt idx="9">
                  <c:v>Hammerhead</c:v>
                </c:pt>
                <c:pt idx="10">
                  <c:v>Silky</c:v>
                </c:pt>
              </c:strCache>
            </c:strRef>
          </c:cat>
          <c:val>
            <c:numRef>
              <c:f>Sheet1!$F$2:$F$12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2.97</c:v>
                </c:pt>
                <c:pt idx="8">
                  <c:v>1.83</c:v>
                </c:pt>
                <c:pt idx="9">
                  <c:v>0</c:v>
                </c:pt>
                <c:pt idx="10">
                  <c:v>0.17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Europa</c:v>
                </c:pt>
              </c:strCache>
            </c:strRef>
          </c:tx>
          <c:invertIfNegative val="0"/>
          <c:cat>
            <c:strRef>
              <c:f>Sheet1!$A$2:$A$12</c:f>
              <c:strCache>
                <c:ptCount val="11"/>
                <c:pt idx="0">
                  <c:v>White-tip reef</c:v>
                </c:pt>
                <c:pt idx="1">
                  <c:v>Black-tip reef</c:v>
                </c:pt>
                <c:pt idx="2">
                  <c:v>Grey reef</c:v>
                </c:pt>
                <c:pt idx="3">
                  <c:v>Tawny nurse</c:v>
                </c:pt>
                <c:pt idx="4">
                  <c:v>Sickle-fin lemon</c:v>
                </c:pt>
                <c:pt idx="5">
                  <c:v>Tiger</c:v>
                </c:pt>
                <c:pt idx="6">
                  <c:v>Zebra</c:v>
                </c:pt>
                <c:pt idx="7">
                  <c:v>Galapagos</c:v>
                </c:pt>
                <c:pt idx="8">
                  <c:v>Silver-tip</c:v>
                </c:pt>
                <c:pt idx="9">
                  <c:v>Hammerhead</c:v>
                </c:pt>
                <c:pt idx="10">
                  <c:v>Silky</c:v>
                </c:pt>
              </c:strCache>
            </c:strRef>
          </c:cat>
          <c:val>
            <c:numRef>
              <c:f>Sheet1!$G$2:$G$12</c:f>
              <c:numCache>
                <c:formatCode>General</c:formatCode>
                <c:ptCount val="11"/>
                <c:pt idx="0">
                  <c:v>0</c:v>
                </c:pt>
                <c:pt idx="1">
                  <c:v>0.33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1.1100000000000001</c:v>
                </c:pt>
                <c:pt idx="8">
                  <c:v>0.92</c:v>
                </c:pt>
                <c:pt idx="9">
                  <c:v>3.6</c:v>
                </c:pt>
                <c:pt idx="1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5001856"/>
        <c:axId val="35003392"/>
        <c:axId val="74300480"/>
      </c:bar3DChart>
      <c:catAx>
        <c:axId val="35001856"/>
        <c:scaling>
          <c:orientation val="minMax"/>
        </c:scaling>
        <c:delete val="0"/>
        <c:axPos val="b"/>
        <c:majorTickMark val="out"/>
        <c:minorTickMark val="none"/>
        <c:tickLblPos val="nextTo"/>
        <c:crossAx val="35003392"/>
        <c:crosses val="autoZero"/>
        <c:auto val="1"/>
        <c:lblAlgn val="ctr"/>
        <c:lblOffset val="100"/>
        <c:noMultiLvlLbl val="0"/>
      </c:catAx>
      <c:valAx>
        <c:axId val="350033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001856"/>
        <c:crosses val="autoZero"/>
        <c:crossBetween val="between"/>
      </c:valAx>
      <c:serAx>
        <c:axId val="74300480"/>
        <c:scaling>
          <c:orientation val="minMax"/>
        </c:scaling>
        <c:delete val="0"/>
        <c:axPos val="b"/>
        <c:majorTickMark val="out"/>
        <c:minorTickMark val="none"/>
        <c:tickLblPos val="nextTo"/>
        <c:crossAx val="35003392"/>
        <c:crosses val="autoZero"/>
      </c:serAx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585FF-C378-43B1-A80A-6FEC8EAC38B2}" type="datetimeFigureOut">
              <a:rPr lang="en-GB" smtClean="0"/>
              <a:t>08/07/2012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84F2-1A2B-4B1F-A6C5-5DFF55AA4B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88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585FF-C378-43B1-A80A-6FEC8EAC38B2}" type="datetimeFigureOut">
              <a:rPr lang="en-GB" smtClean="0"/>
              <a:t>08/07/2012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84F2-1A2B-4B1F-A6C5-5DFF55AA4B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6179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585FF-C378-43B1-A80A-6FEC8EAC38B2}" type="datetimeFigureOut">
              <a:rPr lang="en-GB" smtClean="0"/>
              <a:t>08/07/2012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84F2-1A2B-4B1F-A6C5-5DFF55AA4B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198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585FF-C378-43B1-A80A-6FEC8EAC38B2}" type="datetimeFigureOut">
              <a:rPr lang="en-GB" smtClean="0"/>
              <a:t>08/07/2012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84F2-1A2B-4B1F-A6C5-5DFF55AA4B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975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585FF-C378-43B1-A80A-6FEC8EAC38B2}" type="datetimeFigureOut">
              <a:rPr lang="en-GB" smtClean="0"/>
              <a:t>08/07/2012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84F2-1A2B-4B1F-A6C5-5DFF55AA4B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9179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585FF-C378-43B1-A80A-6FEC8EAC38B2}" type="datetimeFigureOut">
              <a:rPr lang="en-GB" smtClean="0"/>
              <a:t>08/07/2012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84F2-1A2B-4B1F-A6C5-5DFF55AA4B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1137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585FF-C378-43B1-A80A-6FEC8EAC38B2}" type="datetimeFigureOut">
              <a:rPr lang="en-GB" smtClean="0"/>
              <a:t>08/07/2012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84F2-1A2B-4B1F-A6C5-5DFF55AA4B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795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585FF-C378-43B1-A80A-6FEC8EAC38B2}" type="datetimeFigureOut">
              <a:rPr lang="en-GB" smtClean="0"/>
              <a:t>08/07/2012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84F2-1A2B-4B1F-A6C5-5DFF55AA4B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4391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585FF-C378-43B1-A80A-6FEC8EAC38B2}" type="datetimeFigureOut">
              <a:rPr lang="en-GB" smtClean="0"/>
              <a:t>08/07/2012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84F2-1A2B-4B1F-A6C5-5DFF55AA4B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076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585FF-C378-43B1-A80A-6FEC8EAC38B2}" type="datetimeFigureOut">
              <a:rPr lang="en-GB" smtClean="0"/>
              <a:t>08/07/2012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84F2-1A2B-4B1F-A6C5-5DFF55AA4B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0476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585FF-C378-43B1-A80A-6FEC8EAC38B2}" type="datetimeFigureOut">
              <a:rPr lang="en-GB" smtClean="0"/>
              <a:t>08/07/2012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84F2-1A2B-4B1F-A6C5-5DFF55AA4B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2358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585FF-C378-43B1-A80A-6FEC8EAC38B2}" type="datetimeFigureOut">
              <a:rPr lang="en-GB" smtClean="0"/>
              <a:t>08/07/2012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184F2-1A2B-4B1F-A6C5-5DFF55AA4B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2502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296144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Comparative Abundance of Reef Sharks in the Western Indian Ocean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4864"/>
            <a:ext cx="8579296" cy="26642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Chris </a:t>
            </a:r>
            <a:r>
              <a:rPr lang="en-US" dirty="0"/>
              <a:t>Clarke</a:t>
            </a:r>
            <a:r>
              <a:rPr lang="en-US" baseline="30000" dirty="0"/>
              <a:t>1,2</a:t>
            </a:r>
            <a:r>
              <a:rPr lang="en-US" dirty="0"/>
              <a:t>, James Lea</a:t>
            </a:r>
            <a:r>
              <a:rPr lang="en-US" baseline="30000" dirty="0"/>
              <a:t>1,3</a:t>
            </a:r>
            <a:r>
              <a:rPr lang="en-US" dirty="0"/>
              <a:t> and Rupert </a:t>
            </a:r>
            <a:r>
              <a:rPr lang="en-US" dirty="0" smtClean="0"/>
              <a:t>Ormond</a:t>
            </a:r>
            <a:r>
              <a:rPr lang="en-US" baseline="30000" dirty="0" smtClean="0"/>
              <a:t>4,5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US" sz="1600" baseline="30000" dirty="0"/>
              <a:t>1</a:t>
            </a:r>
            <a:r>
              <a:rPr lang="en-US" sz="1600" dirty="0"/>
              <a:t>Danah Divers, Marine Research Facility, PO Box 10646, Jeddah, 21443, Saudi Arabia. </a:t>
            </a:r>
            <a:endParaRPr lang="en-GB" sz="1600" dirty="0"/>
          </a:p>
          <a:p>
            <a:pPr marL="0" indent="0">
              <a:buNone/>
            </a:pPr>
            <a:r>
              <a:rPr lang="en-US" sz="1600" baseline="30000" dirty="0"/>
              <a:t>2</a:t>
            </a:r>
            <a:r>
              <a:rPr lang="en-US" sz="1600" dirty="0"/>
              <a:t>University Marine Biological Station, Millport, Isle of </a:t>
            </a:r>
            <a:r>
              <a:rPr lang="en-US" sz="1600" dirty="0" err="1"/>
              <a:t>Cumbrae</a:t>
            </a:r>
            <a:r>
              <a:rPr lang="en-US" sz="1600" dirty="0"/>
              <a:t>, Ayrshire, Scotland KA28 0EG, UK</a:t>
            </a:r>
            <a:endParaRPr lang="en-GB" sz="1600" dirty="0"/>
          </a:p>
          <a:p>
            <a:pPr marL="0" indent="0">
              <a:buNone/>
            </a:pPr>
            <a:r>
              <a:rPr lang="en-US" sz="1600" baseline="30000" dirty="0"/>
              <a:t>3</a:t>
            </a:r>
            <a:r>
              <a:rPr lang="en-US" sz="1600" dirty="0"/>
              <a:t>University of Plymouth, Drake Circus, Plymouth, Devon, PL4 8AA, UK </a:t>
            </a:r>
            <a:endParaRPr lang="en-GB" sz="1600" dirty="0"/>
          </a:p>
          <a:p>
            <a:pPr marL="0" indent="0">
              <a:buNone/>
            </a:pPr>
            <a:r>
              <a:rPr lang="en-US" sz="1600" baseline="30000" dirty="0"/>
              <a:t>4</a:t>
            </a:r>
            <a:r>
              <a:rPr lang="en-US" sz="1600" dirty="0"/>
              <a:t>Marine Conservation International, South </a:t>
            </a:r>
            <a:r>
              <a:rPr lang="en-US" sz="1600" dirty="0" err="1"/>
              <a:t>Queensferry</a:t>
            </a:r>
            <a:r>
              <a:rPr lang="en-US" sz="1600" dirty="0"/>
              <a:t>, Edinburgh, Scotland, EH30 9WN, UK </a:t>
            </a:r>
            <a:endParaRPr lang="en-GB" sz="1600" dirty="0"/>
          </a:p>
          <a:p>
            <a:pPr marL="0" indent="0">
              <a:buNone/>
            </a:pPr>
            <a:r>
              <a:rPr lang="en-US" sz="1600" baseline="30000" dirty="0"/>
              <a:t>5</a:t>
            </a:r>
            <a:r>
              <a:rPr lang="en-US" sz="1600" dirty="0"/>
              <a:t>Centre for Marine Biodiversity &amp; Biotechnology, Heriot-Watt University, Edinburgh, EH14 4AS, UK </a:t>
            </a:r>
            <a:endParaRPr lang="en-GB" sz="1600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882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>
            <a:normAutofit/>
          </a:bodyPr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7544" y="836713"/>
            <a:ext cx="8229600" cy="4857403"/>
          </a:xfrm>
        </p:spPr>
        <p:txBody>
          <a:bodyPr>
            <a:normAutofit lnSpcReduction="10000"/>
          </a:bodyPr>
          <a:lstStyle/>
          <a:p>
            <a:r>
              <a:rPr lang="en-US" sz="2200" dirty="0" smtClean="0"/>
              <a:t>Global concern decline in shark populations (</a:t>
            </a:r>
            <a:r>
              <a:rPr lang="en-US" sz="2200" dirty="0"/>
              <a:t>Baum &amp; Myers, 2004; Clarke </a:t>
            </a:r>
            <a:r>
              <a:rPr lang="en-US" sz="2200" i="1" dirty="0"/>
              <a:t>et al. </a:t>
            </a:r>
            <a:r>
              <a:rPr lang="en-US" sz="2200" dirty="0" smtClean="0"/>
              <a:t>2006; </a:t>
            </a:r>
            <a:r>
              <a:rPr lang="en-US" sz="2200" dirty="0" err="1" smtClean="0"/>
              <a:t>Ferretti</a:t>
            </a:r>
            <a:r>
              <a:rPr lang="en-US" sz="2200" dirty="0" smtClean="0"/>
              <a:t> </a:t>
            </a:r>
            <a:r>
              <a:rPr lang="en-US" sz="2200" dirty="0"/>
              <a:t>et al. </a:t>
            </a:r>
            <a:r>
              <a:rPr lang="en-US" sz="2200" dirty="0" smtClean="0"/>
              <a:t>2008)</a:t>
            </a:r>
          </a:p>
          <a:p>
            <a:r>
              <a:rPr lang="en-US" sz="2200" dirty="0" smtClean="0"/>
              <a:t>Besides threat </a:t>
            </a:r>
            <a:r>
              <a:rPr lang="en-US" sz="2200" dirty="0"/>
              <a:t>to shark biodiversity, </a:t>
            </a:r>
            <a:r>
              <a:rPr lang="en-US" sz="2200" dirty="0" smtClean="0"/>
              <a:t>evidence predator loss </a:t>
            </a:r>
            <a:r>
              <a:rPr lang="en-US" sz="2200" dirty="0"/>
              <a:t>may </a:t>
            </a:r>
            <a:r>
              <a:rPr lang="en-US" sz="2200" dirty="0" smtClean="0"/>
              <a:t>alter </a:t>
            </a:r>
            <a:r>
              <a:rPr lang="en-US" sz="2200" dirty="0"/>
              <a:t>community structure and disrupt ecosystem services (</a:t>
            </a:r>
            <a:r>
              <a:rPr lang="en-US" sz="2200" dirty="0" err="1"/>
              <a:t>Ferretti</a:t>
            </a:r>
            <a:r>
              <a:rPr lang="en-US" sz="2200" dirty="0"/>
              <a:t> et al. 2010).</a:t>
            </a:r>
            <a:endParaRPr lang="en-US" sz="2200" dirty="0" smtClean="0"/>
          </a:p>
          <a:p>
            <a:r>
              <a:rPr lang="en-US" sz="2200" dirty="0" smtClean="0"/>
              <a:t>In Indian </a:t>
            </a:r>
            <a:r>
              <a:rPr lang="en-US" sz="2200" dirty="0"/>
              <a:t>Ocean </a:t>
            </a:r>
            <a:r>
              <a:rPr lang="en-US" sz="2200" dirty="0" smtClean="0"/>
              <a:t>available fisheries data </a:t>
            </a:r>
            <a:r>
              <a:rPr lang="en-US" sz="2200" dirty="0"/>
              <a:t>suggest </a:t>
            </a:r>
            <a:r>
              <a:rPr lang="en-US" sz="2200" dirty="0" smtClean="0"/>
              <a:t>similar biomass </a:t>
            </a:r>
            <a:r>
              <a:rPr lang="en-US" sz="2200" dirty="0"/>
              <a:t>decline, </a:t>
            </a:r>
            <a:r>
              <a:rPr lang="en-US" sz="2200" dirty="0" smtClean="0"/>
              <a:t>delayed </a:t>
            </a:r>
            <a:r>
              <a:rPr lang="en-US" sz="2200" dirty="0"/>
              <a:t>by the later industrialisation of fisheries (Tremblay-Boyer, 2011</a:t>
            </a:r>
            <a:r>
              <a:rPr lang="en-US" sz="2200" dirty="0" smtClean="0"/>
              <a:t>)</a:t>
            </a:r>
          </a:p>
          <a:p>
            <a:pPr lvl="1"/>
            <a:r>
              <a:rPr lang="en-US" sz="1600" dirty="0" smtClean="0"/>
              <a:t>Seychelles plateau several periods intensive shark exploitation, various species increasingly scarce </a:t>
            </a:r>
            <a:r>
              <a:rPr lang="en-US" sz="1600" dirty="0"/>
              <a:t>(</a:t>
            </a:r>
            <a:r>
              <a:rPr lang="en-US" sz="1600" dirty="0" err="1"/>
              <a:t>Nevill</a:t>
            </a:r>
            <a:r>
              <a:rPr lang="en-US" sz="1600" dirty="0"/>
              <a:t> </a:t>
            </a:r>
            <a:r>
              <a:rPr lang="en-US" sz="1600" i="1" dirty="0"/>
              <a:t>et al. </a:t>
            </a:r>
            <a:r>
              <a:rPr lang="en-US" sz="1600" dirty="0"/>
              <a:t>2007</a:t>
            </a:r>
            <a:r>
              <a:rPr lang="en-US" sz="1600" dirty="0" smtClean="0"/>
              <a:t>)</a:t>
            </a:r>
          </a:p>
          <a:p>
            <a:pPr lvl="1"/>
            <a:r>
              <a:rPr lang="en-US" sz="1600" dirty="0"/>
              <a:t>Maldives </a:t>
            </a:r>
            <a:r>
              <a:rPr lang="en-US" sz="1600" dirty="0" smtClean="0"/>
              <a:t>shark landings </a:t>
            </a:r>
            <a:r>
              <a:rPr lang="en-US" sz="1600" dirty="0"/>
              <a:t>increase </a:t>
            </a:r>
            <a:r>
              <a:rPr lang="en-US" sz="1600" dirty="0" smtClean="0"/>
              <a:t>to point where considered </a:t>
            </a:r>
            <a:r>
              <a:rPr lang="en-US" sz="1600" dirty="0"/>
              <a:t>overexploited </a:t>
            </a:r>
            <a:r>
              <a:rPr lang="en-US" sz="1600" dirty="0" smtClean="0"/>
              <a:t>(Anderson </a:t>
            </a:r>
            <a:r>
              <a:rPr lang="en-US" sz="1600" dirty="0"/>
              <a:t>&amp; Ahmed </a:t>
            </a:r>
            <a:r>
              <a:rPr lang="en-US" sz="1600" dirty="0" smtClean="0"/>
              <a:t>1993; Martin </a:t>
            </a:r>
            <a:r>
              <a:rPr lang="en-US" sz="1600" dirty="0"/>
              <a:t>&amp; Hakeem, 2006), </a:t>
            </a:r>
            <a:r>
              <a:rPr lang="en-US" sz="1600" dirty="0" smtClean="0"/>
              <a:t>and in </a:t>
            </a:r>
            <a:r>
              <a:rPr lang="en-US" sz="1600" dirty="0"/>
              <a:t>March 2010 all shark fishing and product export </a:t>
            </a:r>
            <a:r>
              <a:rPr lang="en-US" sz="1600" dirty="0" smtClean="0"/>
              <a:t>banned </a:t>
            </a:r>
            <a:r>
              <a:rPr lang="en-US" sz="1600" dirty="0"/>
              <a:t>(MRC, 2009). </a:t>
            </a:r>
            <a:endParaRPr lang="en-US" sz="1600" dirty="0" smtClean="0"/>
          </a:p>
          <a:p>
            <a:pPr lvl="1"/>
            <a:r>
              <a:rPr lang="en-US" sz="1600" dirty="0" smtClean="0"/>
              <a:t>Chagos Archipelago poaching and </a:t>
            </a:r>
            <a:r>
              <a:rPr lang="en-US" sz="1600" dirty="0" err="1" smtClean="0"/>
              <a:t>bycatch</a:t>
            </a:r>
            <a:r>
              <a:rPr lang="en-US" sz="1600" dirty="0" smtClean="0"/>
              <a:t> </a:t>
            </a:r>
            <a:r>
              <a:rPr lang="en-US" sz="1600" dirty="0"/>
              <a:t>in </a:t>
            </a:r>
            <a:r>
              <a:rPr lang="en-US" sz="1600" dirty="0" smtClean="0"/>
              <a:t>tuna fishery resulted decline sharks </a:t>
            </a:r>
            <a:r>
              <a:rPr lang="en-US" sz="1600" dirty="0"/>
              <a:t>seen per dive </a:t>
            </a:r>
            <a:r>
              <a:rPr lang="en-US" sz="1600" dirty="0" smtClean="0"/>
              <a:t>by </a:t>
            </a:r>
            <a:r>
              <a:rPr lang="en-US" sz="1600" dirty="0"/>
              <a:t>&gt;90% (Graham et al. 2010; Sheppard et al. 2012</a:t>
            </a:r>
            <a:r>
              <a:rPr lang="en-US" sz="1600" dirty="0" smtClean="0"/>
              <a:t>).</a:t>
            </a:r>
          </a:p>
          <a:p>
            <a:pPr lvl="1"/>
            <a:r>
              <a:rPr lang="en-US" sz="1600" dirty="0" smtClean="0"/>
              <a:t>Saudi Rea Sea steep decline numbers grey reef and silky sharks attending baited study sites appears due shark fishing (Clarke et al., in press)</a:t>
            </a:r>
            <a:endParaRPr lang="en-GB" sz="16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555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Objectives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836712"/>
            <a:ext cx="8229600" cy="2304255"/>
          </a:xfrm>
        </p:spPr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200" dirty="0" smtClean="0"/>
              <a:t>Assess current abundance of sharks at series locations possibly subject different levels </a:t>
            </a:r>
            <a:r>
              <a:rPr lang="en-GB" sz="2200" dirty="0" smtClean="0"/>
              <a:t>exploitation.</a:t>
            </a:r>
            <a:endParaRPr lang="en-GB" sz="2200" dirty="0" smtClean="0"/>
          </a:p>
          <a:p>
            <a:pPr marL="457200" indent="-457200">
              <a:buFont typeface="+mj-lt"/>
              <a:buAutoNum type="arabicPeriod"/>
            </a:pPr>
            <a:r>
              <a:rPr lang="en-GB" sz="2200" dirty="0" smtClean="0"/>
              <a:t>Look for any evidence of ecosystem level effects due loss of top predators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200" dirty="0" smtClean="0"/>
              <a:t>Determine if relatively pristine populations of especially largest sharks </a:t>
            </a:r>
            <a:r>
              <a:rPr lang="en-GB" sz="2200" dirty="0" smtClean="0"/>
              <a:t>(Tiger, Oceanic-white-tip, Silky &amp;  Bull sharks) present </a:t>
            </a:r>
            <a:r>
              <a:rPr lang="en-GB" sz="2200" dirty="0" smtClean="0"/>
              <a:t>at any of most remote </a:t>
            </a:r>
            <a:r>
              <a:rPr lang="en-GB" sz="2200" dirty="0" smtClean="0"/>
              <a:t>locations.  </a:t>
            </a:r>
            <a:endParaRPr lang="en-GB" sz="2200" dirty="0"/>
          </a:p>
        </p:txBody>
      </p:sp>
      <p:pic>
        <p:nvPicPr>
          <p:cNvPr id="1026" name="Picture 2" descr="C:\Users\Rupert\Pictures\ICRS 12 Presentation\P512035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07"/>
          <a:stretch/>
        </p:blipFill>
        <p:spPr bwMode="auto">
          <a:xfrm>
            <a:off x="0" y="3212978"/>
            <a:ext cx="4680520" cy="2916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Rupert\Pictures\ICRS 12 Presentation\Close Approaching Silky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" r="3644" b="11938"/>
          <a:stretch/>
        </p:blipFill>
        <p:spPr bwMode="auto">
          <a:xfrm>
            <a:off x="4429125" y="3212978"/>
            <a:ext cx="4714876" cy="2916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1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3178696" cy="850107"/>
          </a:xfrm>
        </p:spPr>
        <p:txBody>
          <a:bodyPr>
            <a:normAutofit/>
          </a:bodyPr>
          <a:lstStyle/>
          <a:p>
            <a:r>
              <a:rPr lang="en-GB" dirty="0" smtClean="0"/>
              <a:t>Study Areas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9"/>
          <a:stretch/>
        </p:blipFill>
        <p:spPr bwMode="auto">
          <a:xfrm>
            <a:off x="-23002" y="1188221"/>
            <a:ext cx="4355976" cy="5745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31640" y="4658074"/>
            <a:ext cx="3073342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200" dirty="0" smtClean="0"/>
              <a:t>Aldabra (ALD), Seychelles</a:t>
            </a:r>
          </a:p>
          <a:p>
            <a:endParaRPr lang="en-GB" sz="1400" dirty="0" smtClean="0"/>
          </a:p>
          <a:p>
            <a:r>
              <a:rPr lang="en-GB" sz="2200" dirty="0" err="1" smtClean="0"/>
              <a:t>Bassas</a:t>
            </a:r>
            <a:r>
              <a:rPr lang="en-GB" sz="2200" dirty="0" smtClean="0"/>
              <a:t> da India (</a:t>
            </a:r>
            <a:r>
              <a:rPr lang="en-GB" sz="2200" dirty="0" err="1" smtClean="0"/>
              <a:t>BdI</a:t>
            </a:r>
            <a:r>
              <a:rPr lang="en-GB" sz="2200" dirty="0" smtClean="0"/>
              <a:t>)</a:t>
            </a:r>
          </a:p>
          <a:p>
            <a:r>
              <a:rPr lang="en-GB" sz="2200" dirty="0" smtClean="0"/>
              <a:t>Europa (EUR</a:t>
            </a:r>
            <a:r>
              <a:rPr lang="en-GB" sz="2200" dirty="0" smtClean="0"/>
              <a:t>) </a:t>
            </a:r>
          </a:p>
          <a:p>
            <a:r>
              <a:rPr lang="en-GB" sz="2200" dirty="0" smtClean="0"/>
              <a:t>(French </a:t>
            </a:r>
            <a:r>
              <a:rPr lang="en-US" sz="2200" dirty="0" err="1" smtClean="0"/>
              <a:t>Îles</a:t>
            </a:r>
            <a:r>
              <a:rPr lang="en-US" sz="2200" dirty="0" smtClean="0"/>
              <a:t> </a:t>
            </a:r>
            <a:r>
              <a:rPr lang="en-US" sz="2200" dirty="0" err="1" smtClean="0"/>
              <a:t>Éparses</a:t>
            </a:r>
            <a:r>
              <a:rPr lang="en-US" sz="2200" dirty="0"/>
              <a:t>)</a:t>
            </a:r>
            <a:endParaRPr lang="en-GB" sz="22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855444" y="1367089"/>
            <a:ext cx="30464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200" dirty="0" smtClean="0"/>
              <a:t>Red Sea (RS) Jeddah area</a:t>
            </a:r>
          </a:p>
          <a:p>
            <a:r>
              <a:rPr lang="en-GB" sz="2200" dirty="0" smtClean="0"/>
              <a:t>Saudi Arabia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1069" y="4005067"/>
            <a:ext cx="316028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200" dirty="0" smtClean="0"/>
              <a:t>Southern Maldives (MLD) </a:t>
            </a:r>
          </a:p>
        </p:txBody>
      </p:sp>
      <p:pic>
        <p:nvPicPr>
          <p:cNvPr id="2050" name="Picture 2" descr="C:\Users\Rupert\Pictures\ICRS 12 Presentation\P322003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06"/>
          <a:stretch/>
        </p:blipFill>
        <p:spPr bwMode="auto">
          <a:xfrm>
            <a:off x="4283968" y="3645026"/>
            <a:ext cx="4988496" cy="3289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Rupert\Pictures\ICRS 12 Presentation\P303011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0" b="4067"/>
          <a:stretch/>
        </p:blipFill>
        <p:spPr bwMode="auto">
          <a:xfrm>
            <a:off x="4283968" y="365371"/>
            <a:ext cx="4988496" cy="327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527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3250704" cy="706091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Methods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06015" y="908720"/>
            <a:ext cx="4176465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Surveys, mostly one off, </a:t>
            </a:r>
            <a:r>
              <a:rPr lang="en-GB" sz="2000" dirty="0" smtClean="0"/>
              <a:t>over 4 year period</a:t>
            </a:r>
          </a:p>
          <a:p>
            <a:endParaRPr lang="en-GB" sz="2000" dirty="0" smtClean="0"/>
          </a:p>
          <a:p>
            <a:r>
              <a:rPr lang="en-GB" sz="2000" dirty="0" smtClean="0"/>
              <a:t>Baited Remote Underwater Video (BRUVS) - </a:t>
            </a:r>
            <a:r>
              <a:rPr lang="en-GB" sz="2000" dirty="0"/>
              <a:t>100 </a:t>
            </a:r>
            <a:r>
              <a:rPr lang="en-GB" sz="2000" dirty="0" err="1"/>
              <a:t>mins</a:t>
            </a:r>
            <a:endParaRPr lang="en-GB" sz="2000" dirty="0"/>
          </a:p>
          <a:p>
            <a:pPr marL="342900" indent="-342900">
              <a:buFont typeface="Wingdings" pitchFamily="2" charset="2"/>
              <a:buChar char="q"/>
            </a:pPr>
            <a:r>
              <a:rPr lang="en-GB" sz="2000" dirty="0" smtClean="0"/>
              <a:t>standard metal pyramidal frame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GB" sz="2000" dirty="0" smtClean="0"/>
              <a:t>sand-filled plastic crate</a:t>
            </a:r>
          </a:p>
          <a:p>
            <a:endParaRPr lang="en-GB" sz="2000" dirty="0" smtClean="0"/>
          </a:p>
          <a:p>
            <a:r>
              <a:rPr lang="en-GB" sz="2000" dirty="0" smtClean="0"/>
              <a:t>Diver </a:t>
            </a:r>
            <a:r>
              <a:rPr lang="en-GB" sz="2000" dirty="0" smtClean="0"/>
              <a:t>Baited Underwater </a:t>
            </a:r>
            <a:r>
              <a:rPr lang="en-GB" sz="2000" dirty="0" smtClean="0"/>
              <a:t>Visual Census (</a:t>
            </a:r>
            <a:r>
              <a:rPr lang="en-GB" sz="2000" dirty="0" smtClean="0"/>
              <a:t>DBUVC</a:t>
            </a:r>
            <a:r>
              <a:rPr lang="en-GB" sz="2000" dirty="0" smtClean="0"/>
              <a:t>) -  </a:t>
            </a:r>
            <a:r>
              <a:rPr lang="en-GB" sz="2000" dirty="0"/>
              <a:t>50 </a:t>
            </a:r>
            <a:r>
              <a:rPr lang="en-GB" sz="2000" dirty="0" err="1"/>
              <a:t>mins</a:t>
            </a:r>
            <a:r>
              <a:rPr lang="en-GB" sz="2000" dirty="0"/>
              <a:t> </a:t>
            </a:r>
            <a:endParaRPr lang="en-GB" sz="2000" dirty="0" smtClean="0"/>
          </a:p>
          <a:p>
            <a:r>
              <a:rPr lang="en-GB" sz="2000" dirty="0"/>
              <a:t>p</a:t>
            </a:r>
            <a:r>
              <a:rPr lang="en-GB" sz="2000" dirty="0" smtClean="0"/>
              <a:t>erforated drum with tuna </a:t>
            </a:r>
            <a:r>
              <a:rPr lang="en-GB" sz="2000" dirty="0"/>
              <a:t>&amp; chum 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GB" sz="2000" dirty="0" smtClean="0"/>
              <a:t>stationary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GB" sz="2000" dirty="0"/>
              <a:t>d</a:t>
            </a:r>
            <a:r>
              <a:rPr lang="en-GB" sz="2000" dirty="0" smtClean="0"/>
              <a:t>rifting</a:t>
            </a:r>
            <a:endParaRPr lang="en-GB" sz="2000" dirty="0" smtClean="0"/>
          </a:p>
          <a:p>
            <a:pPr marL="342900" indent="-342900">
              <a:buFont typeface="Wingdings" pitchFamily="2" charset="2"/>
              <a:buChar char="q"/>
            </a:pPr>
            <a:endParaRPr lang="en-GB" sz="2000" dirty="0"/>
          </a:p>
          <a:p>
            <a:r>
              <a:rPr lang="en-GB" sz="2000" dirty="0" smtClean="0"/>
              <a:t>Results standardised to catch per unit hour (of observation)</a:t>
            </a:r>
          </a:p>
          <a:p>
            <a:r>
              <a:rPr lang="en-GB" sz="2000" dirty="0"/>
              <a:t>	</a:t>
            </a:r>
            <a:endParaRPr lang="en-GB" sz="2400" dirty="0" smtClean="0"/>
          </a:p>
          <a:p>
            <a:r>
              <a:rPr lang="en-GB" sz="2400" dirty="0" smtClean="0"/>
              <a:t> </a:t>
            </a:r>
            <a:endParaRPr lang="en-GB" sz="2400" dirty="0"/>
          </a:p>
        </p:txBody>
      </p:sp>
      <p:pic>
        <p:nvPicPr>
          <p:cNvPr id="3074" name="Picture 2" descr="C:\Users\Rupert\Pictures\ICRS 12 Presentation\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"/>
          <a:stretch/>
        </p:blipFill>
        <p:spPr bwMode="auto">
          <a:xfrm>
            <a:off x="4572003" y="-149696"/>
            <a:ext cx="3778893" cy="25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Rupert\Pictures\ICRS 12 Presentation\P21401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75971"/>
            <a:ext cx="3807121" cy="2855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29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Rupert\Pictures\ICRS 12 Presentation\sos_stills_000016.tif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8082"/>
            <a:ext cx="4139444" cy="2468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Rupert\Pictures\ICRS 12 Presentation\P422017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65"/>
          <a:stretch/>
        </p:blipFill>
        <p:spPr bwMode="auto">
          <a:xfrm>
            <a:off x="4727512" y="260648"/>
            <a:ext cx="4128459" cy="2930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Rupert\Pictures\ICRS 12 Presentation\P319009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5"/>
          <a:stretch/>
        </p:blipFill>
        <p:spPr bwMode="auto">
          <a:xfrm>
            <a:off x="323528" y="3037707"/>
            <a:ext cx="4104456" cy="293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Rupert\Pictures\ICRS 12 Presentation\P316000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8" t="10160" r="13900" b="22290"/>
          <a:stretch/>
        </p:blipFill>
        <p:spPr bwMode="auto">
          <a:xfrm>
            <a:off x="4814542" y="3422270"/>
            <a:ext cx="3899519" cy="2547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7760" y="2330719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White-tip reef shark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23529" y="3037707"/>
            <a:ext cx="1614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Grey reef shark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4733267" y="2790061"/>
            <a:ext cx="1986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Black-tip reef shark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4797131" y="5600348"/>
            <a:ext cx="2238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Sickle-fin lemon shark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663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12" y="274637"/>
            <a:ext cx="2567639" cy="922115"/>
          </a:xfrm>
        </p:spPr>
        <p:txBody>
          <a:bodyPr>
            <a:normAutofit/>
          </a:bodyPr>
          <a:lstStyle/>
          <a:p>
            <a:r>
              <a:rPr lang="en-GB" dirty="0" smtClean="0"/>
              <a:t>Results</a:t>
            </a:r>
            <a:endParaRPr lang="en-GB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4854560"/>
              </p:ext>
            </p:extLst>
          </p:nvPr>
        </p:nvGraphicFramePr>
        <p:xfrm>
          <a:off x="827584" y="995204"/>
          <a:ext cx="8229600" cy="4669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7504" y="2852936"/>
            <a:ext cx="10152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Mean</a:t>
            </a:r>
          </a:p>
          <a:p>
            <a:r>
              <a:rPr lang="en-GB" dirty="0" smtClean="0"/>
              <a:t>Number </a:t>
            </a:r>
          </a:p>
          <a:p>
            <a:r>
              <a:rPr lang="en-GB" dirty="0" smtClean="0"/>
              <a:t>Sharks</a:t>
            </a:r>
          </a:p>
          <a:p>
            <a:r>
              <a:rPr lang="en-GB" dirty="0" smtClean="0"/>
              <a:t>Per Hour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907704" y="5105667"/>
            <a:ext cx="17035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Sharks Species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96339" y="3052989"/>
            <a:ext cx="14203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Study Areas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3849" y="1225490"/>
            <a:ext cx="5374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254 survey hours, </a:t>
            </a:r>
            <a:r>
              <a:rPr lang="en-US" sz="2400" dirty="0" smtClean="0"/>
              <a:t>795 sharks, 11 species.</a:t>
            </a:r>
            <a:r>
              <a:rPr lang="en-GB" sz="2400" dirty="0" smtClean="0"/>
              <a:t>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84652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0"/>
            <a:ext cx="6094851" cy="5066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88734" y="1196755"/>
            <a:ext cx="2470548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White-tip reef shark</a:t>
            </a:r>
          </a:p>
          <a:p>
            <a:r>
              <a:rPr lang="en-GB" sz="2000" dirty="0" smtClean="0"/>
              <a:t>Black-tip reef shark</a:t>
            </a:r>
          </a:p>
          <a:p>
            <a:r>
              <a:rPr lang="en-GB" sz="2000" dirty="0" smtClean="0"/>
              <a:t>Grey reef shark</a:t>
            </a:r>
          </a:p>
          <a:p>
            <a:r>
              <a:rPr lang="en-GB" sz="2000" dirty="0" smtClean="0"/>
              <a:t>Sickle-fin lemon shark</a:t>
            </a:r>
          </a:p>
          <a:p>
            <a:r>
              <a:rPr lang="en-GB" sz="2000" dirty="0" smtClean="0"/>
              <a:t>Tawny nurse shark</a:t>
            </a:r>
          </a:p>
          <a:p>
            <a:r>
              <a:rPr lang="en-GB" sz="2000" dirty="0" smtClean="0"/>
              <a:t>Zebra shark</a:t>
            </a:r>
          </a:p>
          <a:p>
            <a:r>
              <a:rPr lang="en-GB" sz="2000" dirty="0" smtClean="0"/>
              <a:t>Hammerhead spp.</a:t>
            </a:r>
          </a:p>
          <a:p>
            <a:r>
              <a:rPr lang="en-GB" sz="2000" dirty="0" smtClean="0"/>
              <a:t>Silver-tip shark</a:t>
            </a:r>
          </a:p>
          <a:p>
            <a:r>
              <a:rPr lang="en-GB" sz="2000" dirty="0" smtClean="0"/>
              <a:t>Galapagos shark</a:t>
            </a:r>
          </a:p>
          <a:p>
            <a:r>
              <a:rPr lang="en-GB" sz="2000" dirty="0" smtClean="0"/>
              <a:t>Silky shark</a:t>
            </a:r>
          </a:p>
          <a:p>
            <a:r>
              <a:rPr lang="en-GB" sz="2000" dirty="0" smtClean="0"/>
              <a:t>Tiger shark</a:t>
            </a:r>
            <a:endParaRPr lang="en-GB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492229" y="5496301"/>
            <a:ext cx="6408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Maldives (</a:t>
            </a:r>
            <a:r>
              <a:rPr lang="en-GB" sz="1400" dirty="0" smtClean="0"/>
              <a:t>BRUVS)</a:t>
            </a:r>
            <a:r>
              <a:rPr lang="en-GB" dirty="0" smtClean="0"/>
              <a:t>     Saudi Red Sea     </a:t>
            </a:r>
            <a:r>
              <a:rPr lang="en-GB" dirty="0" err="1" smtClean="0"/>
              <a:t>Bassas</a:t>
            </a:r>
            <a:r>
              <a:rPr lang="en-GB" dirty="0" smtClean="0"/>
              <a:t> </a:t>
            </a:r>
            <a:r>
              <a:rPr lang="en-GB" dirty="0" err="1" smtClean="0"/>
              <a:t>d’India</a:t>
            </a:r>
            <a:r>
              <a:rPr lang="en-GB" dirty="0" smtClean="0"/>
              <a:t>  Combined Data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1547664" y="5733256"/>
            <a:ext cx="3899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Maldives (</a:t>
            </a:r>
            <a:r>
              <a:rPr lang="en-GB" sz="1400" dirty="0" smtClean="0"/>
              <a:t>UVS)</a:t>
            </a:r>
            <a:r>
              <a:rPr lang="en-GB" dirty="0" smtClean="0"/>
              <a:t>      Aldabra             Europa</a:t>
            </a:r>
            <a:endParaRPr lang="en-GB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691680" y="2"/>
            <a:ext cx="3888432" cy="564257"/>
          </a:xfrm>
        </p:spPr>
        <p:txBody>
          <a:bodyPr>
            <a:normAutofit/>
          </a:bodyPr>
          <a:lstStyle/>
          <a:p>
            <a:r>
              <a:rPr lang="en-GB" sz="2800" dirty="0" smtClean="0"/>
              <a:t>Community Composition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11365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192" y="52331"/>
            <a:ext cx="2242592" cy="1008112"/>
          </a:xfrm>
        </p:spPr>
        <p:txBody>
          <a:bodyPr>
            <a:normAutofit fontScale="90000"/>
          </a:bodyPr>
          <a:lstStyle/>
          <a:p>
            <a:r>
              <a:rPr lang="en-GB" sz="2800" dirty="0" smtClean="0"/>
              <a:t>Statistical</a:t>
            </a:r>
            <a:br>
              <a:rPr lang="en-GB" sz="2800" dirty="0" smtClean="0"/>
            </a:br>
            <a:r>
              <a:rPr lang="en-GB" sz="2800" dirty="0" smtClean="0"/>
              <a:t>Analysis (GLM)</a:t>
            </a:r>
            <a:endParaRPr lang="en-GB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0168526"/>
              </p:ext>
            </p:extLst>
          </p:nvPr>
        </p:nvGraphicFramePr>
        <p:xfrm>
          <a:off x="323528" y="260649"/>
          <a:ext cx="5472608" cy="6397011"/>
        </p:xfrm>
        <a:graphic>
          <a:graphicData uri="http://schemas.openxmlformats.org/drawingml/2006/table">
            <a:tbl>
              <a:tblPr firstRow="1" firstCol="1" lastCol="1" bandRow="1">
                <a:tableStyleId>{5C22544A-7EE6-4342-B048-85BDC9FD1C3A}</a:tableStyleId>
              </a:tblPr>
              <a:tblGrid>
                <a:gridCol w="1296144"/>
                <a:gridCol w="550037"/>
                <a:gridCol w="1054959"/>
                <a:gridCol w="626383"/>
                <a:gridCol w="956058"/>
                <a:gridCol w="989027"/>
              </a:tblGrid>
              <a:tr h="304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Species</a:t>
                      </a:r>
                      <a:endParaRPr lang="en-GB" sz="20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en-GB" sz="2000" baseline="30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GB" sz="20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Factor</a:t>
                      </a:r>
                      <a:endParaRPr lang="en-GB" sz="20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d.f.</a:t>
                      </a:r>
                      <a:endParaRPr lang="en-GB" sz="20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  <a:endParaRPr lang="en-GB" sz="20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endParaRPr lang="en-GB" sz="20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</a:rPr>
                        <a:t>White-tip</a:t>
                      </a:r>
                      <a:r>
                        <a:rPr lang="en-GB" sz="1200" baseline="0" dirty="0" smtClean="0">
                          <a:effectLst/>
                        </a:rPr>
                        <a:t> reef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50.5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Region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22.18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&lt;0.001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54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Habitat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7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2.39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0.023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54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Method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107.97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&lt;0.001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</a:rPr>
                        <a:t>Grey</a:t>
                      </a:r>
                      <a:r>
                        <a:rPr lang="en-GB" sz="1200" baseline="0" dirty="0" smtClean="0">
                          <a:effectLst/>
                        </a:rPr>
                        <a:t> reef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38.28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Region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6.81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&lt;0.001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54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Habitat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7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11.26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&lt;0.001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54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Method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26.59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&lt;0.001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Black-tip reef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77.7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Region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108.85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&lt;0.001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54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Habitat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7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22.65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&lt;0.001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54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Method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1.70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0.194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Sickle-fin</a:t>
                      </a:r>
                      <a:r>
                        <a:rPr lang="en-GB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lemon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63.68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Region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54.55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&lt;0.001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54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Habitat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7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10.27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&lt;0.001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54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Method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0.00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1.000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</a:rPr>
                        <a:t>Tawny</a:t>
                      </a:r>
                      <a:r>
                        <a:rPr lang="en-GB" sz="1200" baseline="0" dirty="0" smtClean="0">
                          <a:effectLst/>
                        </a:rPr>
                        <a:t> nurse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2.52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Region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1.13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0.344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54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Habitat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7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0.89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0.518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54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Method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5.48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0.020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</a:rPr>
                        <a:t>Galapagos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36.28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Region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16.6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&lt;0.001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54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Habitat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7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6.18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&lt;0.001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54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Method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0.00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1.000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</a:rPr>
                        <a:t>Silky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58.86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Region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50.45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&lt;0.001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54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Habitat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7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20.32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&lt;0.001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54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Method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0.00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1.000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</a:rPr>
                        <a:t>Tiger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0.00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Region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0.31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0.869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54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Habitat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7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0.55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0.793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54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Method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3.99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0.047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</a:rPr>
                        <a:t>Zebra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0.00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Region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0.15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0.961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54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Habitat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7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0.72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0.657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54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Method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2.12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0.147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</a:rPr>
                        <a:t>Hammerhead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16.11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Region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9.89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&lt;0.001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54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Habitat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7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0.39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0.910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54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Method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0.04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0.834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</a:rPr>
                        <a:t>Silver-tip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42.75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Region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14.75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&lt;0.001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54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Habitat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7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10.01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&lt;0.001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  <a:tr h="1854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Method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1.36</a:t>
                      </a:r>
                      <a:endParaRPr lang="en-GB" sz="12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0.245</a:t>
                      </a:r>
                      <a:endParaRPr lang="en-GB" sz="12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715" marR="5715" marT="0" marB="0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01830" y="1060446"/>
            <a:ext cx="3242170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REGION</a:t>
            </a:r>
          </a:p>
          <a:p>
            <a:r>
              <a:rPr lang="en-GB" dirty="0" smtClean="0"/>
              <a:t>Most spp. showed effect -</a:t>
            </a:r>
          </a:p>
          <a:p>
            <a:r>
              <a:rPr lang="en-GB" dirty="0" smtClean="0"/>
              <a:t>all except Tawny nurse, </a:t>
            </a:r>
          </a:p>
          <a:p>
            <a:r>
              <a:rPr lang="en-GB" dirty="0" smtClean="0"/>
              <a:t>Tiger and Zebra shark</a:t>
            </a:r>
          </a:p>
          <a:p>
            <a:endParaRPr lang="en-GB" dirty="0"/>
          </a:p>
          <a:p>
            <a:r>
              <a:rPr lang="en-GB" dirty="0" smtClean="0"/>
              <a:t>HABITAT</a:t>
            </a:r>
          </a:p>
          <a:p>
            <a:r>
              <a:rPr lang="en-US" dirty="0" smtClean="0"/>
              <a:t>Lagoon</a:t>
            </a:r>
            <a:r>
              <a:rPr lang="en-US" dirty="0"/>
              <a:t>, Patch Reef, Channel, </a:t>
            </a:r>
            <a:endParaRPr lang="en-US" dirty="0" smtClean="0"/>
          </a:p>
          <a:p>
            <a:r>
              <a:rPr lang="en-US" dirty="0" smtClean="0"/>
              <a:t>Outer </a:t>
            </a:r>
            <a:r>
              <a:rPr lang="en-US" dirty="0"/>
              <a:t>Reef, </a:t>
            </a:r>
            <a:r>
              <a:rPr lang="en-US" dirty="0" smtClean="0"/>
              <a:t>Seamount </a:t>
            </a:r>
            <a:endParaRPr lang="en-GB" dirty="0" smtClean="0"/>
          </a:p>
          <a:p>
            <a:r>
              <a:rPr lang="en-GB" dirty="0" smtClean="0"/>
              <a:t>About half of spp. showed </a:t>
            </a:r>
          </a:p>
          <a:p>
            <a:r>
              <a:rPr lang="en-GB" dirty="0"/>
              <a:t>e</a:t>
            </a:r>
            <a:r>
              <a:rPr lang="en-GB" dirty="0" smtClean="0"/>
              <a:t>ffect </a:t>
            </a:r>
            <a:r>
              <a:rPr lang="en-GB" dirty="0" err="1" smtClean="0"/>
              <a:t>incl</a:t>
            </a:r>
            <a:r>
              <a:rPr lang="en-GB" dirty="0" smtClean="0"/>
              <a:t>: Grey and Black-tip</a:t>
            </a:r>
          </a:p>
          <a:p>
            <a:r>
              <a:rPr lang="en-GB" dirty="0" smtClean="0"/>
              <a:t>reef sharks, Sickle-fin lemon</a:t>
            </a:r>
          </a:p>
          <a:p>
            <a:r>
              <a:rPr lang="en-GB" dirty="0" smtClean="0"/>
              <a:t>&amp; Galapagos sharks</a:t>
            </a:r>
          </a:p>
          <a:p>
            <a:endParaRPr lang="en-GB" dirty="0"/>
          </a:p>
          <a:p>
            <a:r>
              <a:rPr lang="en-GB" dirty="0" smtClean="0"/>
              <a:t>METHOD</a:t>
            </a:r>
          </a:p>
          <a:p>
            <a:r>
              <a:rPr lang="en-GB" dirty="0" smtClean="0"/>
              <a:t>2 </a:t>
            </a:r>
            <a:r>
              <a:rPr lang="en-GB" dirty="0" smtClean="0"/>
              <a:t>spp. showed </a:t>
            </a:r>
            <a:r>
              <a:rPr lang="en-GB" dirty="0" smtClean="0"/>
              <a:t>significant effect</a:t>
            </a:r>
            <a:r>
              <a:rPr lang="en-GB" dirty="0" smtClean="0"/>
              <a:t>: </a:t>
            </a:r>
          </a:p>
          <a:p>
            <a:r>
              <a:rPr lang="en-GB" dirty="0" smtClean="0"/>
              <a:t>White-tip reef and Grey reef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337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Discussion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836712"/>
            <a:ext cx="8640960" cy="3312368"/>
          </a:xfrm>
        </p:spPr>
        <p:txBody>
          <a:bodyPr>
            <a:normAutofit/>
          </a:bodyPr>
          <a:lstStyle/>
          <a:p>
            <a:r>
              <a:rPr lang="en-GB" sz="2200" dirty="0" smtClean="0"/>
              <a:t>Overall means varied by factor of two, highest in southern Maldives, lowest at </a:t>
            </a:r>
            <a:r>
              <a:rPr lang="en-GB" sz="2200" dirty="0" err="1" smtClean="0"/>
              <a:t>Bassas</a:t>
            </a:r>
            <a:r>
              <a:rPr lang="en-GB" sz="2200" dirty="0" smtClean="0"/>
              <a:t> da </a:t>
            </a:r>
            <a:r>
              <a:rPr lang="en-GB" sz="2200" dirty="0" smtClean="0"/>
              <a:t>India – nowhere were large sharks abundant</a:t>
            </a:r>
            <a:endParaRPr lang="en-GB" sz="2200" dirty="0" smtClean="0"/>
          </a:p>
          <a:p>
            <a:r>
              <a:rPr lang="en-GB" sz="2200" dirty="0" smtClean="0"/>
              <a:t>Higher values comparable to Sudanese Red Sea (Hussey, 2011) or Chagos in 1970s; greater than most recent values globally.</a:t>
            </a:r>
          </a:p>
          <a:p>
            <a:r>
              <a:rPr lang="en-GB" sz="2200" dirty="0"/>
              <a:t>Results for some spp. depend on method: visual surveys </a:t>
            </a:r>
            <a:r>
              <a:rPr lang="en-GB" sz="2200" dirty="0" smtClean="0"/>
              <a:t>especially detect better sharks with tendency to school  - Grey </a:t>
            </a:r>
            <a:r>
              <a:rPr lang="en-GB" sz="2200" dirty="0"/>
              <a:t>reef and </a:t>
            </a:r>
            <a:r>
              <a:rPr lang="en-GB" sz="2200" dirty="0" smtClean="0"/>
              <a:t>Scalloped hammerhead sharks - also white-tip </a:t>
            </a:r>
            <a:r>
              <a:rPr lang="en-GB" sz="2200" dirty="0"/>
              <a:t>reef </a:t>
            </a:r>
            <a:r>
              <a:rPr lang="en-GB" sz="2200" dirty="0" smtClean="0"/>
              <a:t>sharks. </a:t>
            </a:r>
          </a:p>
          <a:p>
            <a:r>
              <a:rPr lang="en-GB" sz="2200" dirty="0" smtClean="0"/>
              <a:t>BRUVs appeared more </a:t>
            </a:r>
            <a:r>
              <a:rPr lang="en-GB" sz="2200" dirty="0" smtClean="0"/>
              <a:t>likely to detect </a:t>
            </a:r>
            <a:r>
              <a:rPr lang="en-GB" sz="2200" dirty="0"/>
              <a:t>cautious or cryptic </a:t>
            </a:r>
            <a:r>
              <a:rPr lang="en-GB" sz="2200" dirty="0" smtClean="0"/>
              <a:t> species - Tiger </a:t>
            </a:r>
            <a:r>
              <a:rPr lang="en-GB" sz="2200" dirty="0" smtClean="0"/>
              <a:t>&amp; </a:t>
            </a:r>
            <a:r>
              <a:rPr lang="en-GB" sz="2200" dirty="0" smtClean="0"/>
              <a:t>Zebra sharks – former also by fishing at night.</a:t>
            </a:r>
            <a:endParaRPr lang="en-GB" sz="2200" dirty="0" smtClean="0"/>
          </a:p>
          <a:p>
            <a:endParaRPr lang="en-GB" sz="2200" dirty="0"/>
          </a:p>
        </p:txBody>
      </p:sp>
      <p:pic>
        <p:nvPicPr>
          <p:cNvPr id="1026" name="Picture 2" descr="C:\Users\Rupert\Pictures\ICRS 12 Presentation\_DSC663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2" r="11997" b="13160"/>
          <a:stretch/>
        </p:blipFill>
        <p:spPr bwMode="auto">
          <a:xfrm>
            <a:off x="683569" y="4365106"/>
            <a:ext cx="4182346" cy="234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735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Discussion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28292"/>
            <a:ext cx="8640960" cy="5001419"/>
          </a:xfrm>
        </p:spPr>
        <p:txBody>
          <a:bodyPr>
            <a:normAutofit/>
          </a:bodyPr>
          <a:lstStyle/>
          <a:p>
            <a:r>
              <a:rPr lang="en-GB" sz="2200" dirty="0" smtClean="0"/>
              <a:t>Considerable differences in which most abundant species in different </a:t>
            </a:r>
            <a:r>
              <a:rPr lang="en-GB" sz="2200" dirty="0" smtClean="0"/>
              <a:t>region / study </a:t>
            </a:r>
            <a:r>
              <a:rPr lang="en-GB" sz="2200" dirty="0" smtClean="0"/>
              <a:t>areas.</a:t>
            </a:r>
          </a:p>
          <a:p>
            <a:r>
              <a:rPr lang="en-GB" sz="2200" dirty="0"/>
              <a:t>A</a:t>
            </a:r>
            <a:r>
              <a:rPr lang="en-GB" sz="2200" dirty="0" smtClean="0"/>
              <a:t>ppear </a:t>
            </a:r>
            <a:r>
              <a:rPr lang="en-GB" sz="2200" dirty="0" smtClean="0"/>
              <a:t>very likely related to </a:t>
            </a:r>
            <a:r>
              <a:rPr lang="en-GB" sz="2200" dirty="0" smtClean="0"/>
              <a:t>extent of </a:t>
            </a:r>
            <a:r>
              <a:rPr lang="en-GB" sz="2200" dirty="0" smtClean="0"/>
              <a:t>different </a:t>
            </a:r>
            <a:r>
              <a:rPr lang="en-GB" sz="2200" dirty="0" smtClean="0"/>
              <a:t>habitat </a:t>
            </a:r>
            <a:r>
              <a:rPr lang="en-GB" sz="2200" dirty="0" smtClean="0"/>
              <a:t>e.g. shallow lagoon favours Black-tip reef sharks &amp; juvenile Galapagos, narrow channels </a:t>
            </a:r>
            <a:r>
              <a:rPr lang="en-GB" sz="2200" dirty="0" smtClean="0"/>
              <a:t>Sickle-fin </a:t>
            </a:r>
            <a:r>
              <a:rPr lang="en-GB" sz="2200" dirty="0" smtClean="0"/>
              <a:t>lemon sharks, deep wide channels Grey reef </a:t>
            </a:r>
            <a:r>
              <a:rPr lang="en-GB" sz="2200" dirty="0" smtClean="0"/>
              <a:t>sharks;</a:t>
            </a:r>
          </a:p>
          <a:p>
            <a:r>
              <a:rPr lang="en-GB" sz="2200" dirty="0"/>
              <a:t>A</a:t>
            </a:r>
            <a:r>
              <a:rPr lang="en-GB" sz="2200" dirty="0" smtClean="0"/>
              <a:t>bility </a:t>
            </a:r>
            <a:r>
              <a:rPr lang="en-GB" sz="2200" dirty="0" smtClean="0"/>
              <a:t>avoid competition or predation due larger species may be critical. </a:t>
            </a:r>
            <a:endParaRPr lang="en-GB" sz="2200" dirty="0"/>
          </a:p>
        </p:txBody>
      </p:sp>
      <p:pic>
        <p:nvPicPr>
          <p:cNvPr id="5122" name="Picture 2" descr="C:\Users\Rupert\Pictures\ICRS 12 Presentation\P41901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" y="342900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Rupert\Pictures\ICRS 12 Presentation\P31400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766" y="3457806"/>
            <a:ext cx="4533595" cy="3400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575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Discussion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836712"/>
            <a:ext cx="8640960" cy="5001419"/>
          </a:xfrm>
        </p:spPr>
        <p:txBody>
          <a:bodyPr>
            <a:normAutofit fontScale="92500" lnSpcReduction="10000"/>
          </a:bodyPr>
          <a:lstStyle/>
          <a:p>
            <a:r>
              <a:rPr lang="en-GB" sz="2400" dirty="0" smtClean="0"/>
              <a:t>Difficult to relate to fishing pressure, abundance of large </a:t>
            </a:r>
            <a:r>
              <a:rPr lang="en-GB" sz="2400" dirty="0" err="1" smtClean="0"/>
              <a:t>teleosts</a:t>
            </a:r>
            <a:r>
              <a:rPr lang="en-GB" sz="2400" dirty="0" smtClean="0"/>
              <a:t>, or health of coral </a:t>
            </a:r>
            <a:r>
              <a:rPr lang="en-GB" sz="2400" dirty="0" smtClean="0"/>
              <a:t>community, save Southern Maldives had healthiest coral assemblage and highest shark diversity</a:t>
            </a:r>
            <a:endParaRPr lang="en-GB" sz="2400" dirty="0" smtClean="0"/>
          </a:p>
          <a:p>
            <a:r>
              <a:rPr lang="en-GB" sz="2400" dirty="0" smtClean="0"/>
              <a:t>Fishing pressure on sharks also difficult to assess; </a:t>
            </a:r>
            <a:r>
              <a:rPr lang="en-GB" sz="2400" dirty="0" smtClean="0"/>
              <a:t>but clear even most remote </a:t>
            </a:r>
            <a:r>
              <a:rPr lang="en-GB" sz="2400" dirty="0" smtClean="0"/>
              <a:t>regions </a:t>
            </a:r>
            <a:r>
              <a:rPr lang="en-GB" sz="2400" dirty="0" smtClean="0"/>
              <a:t>have been subject </a:t>
            </a:r>
            <a:r>
              <a:rPr lang="en-GB" sz="2400" dirty="0" smtClean="0"/>
              <a:t>to </a:t>
            </a:r>
            <a:r>
              <a:rPr lang="en-GB" sz="2400" dirty="0" smtClean="0"/>
              <a:t>considerable exploitation in recent and more distant past:</a:t>
            </a:r>
            <a:endParaRPr lang="en-GB" sz="2400" dirty="0" smtClean="0"/>
          </a:p>
          <a:p>
            <a:pPr lvl="1"/>
            <a:r>
              <a:rPr lang="en-GB" sz="2000" dirty="0" smtClean="0"/>
              <a:t>Aldabra </a:t>
            </a:r>
            <a:r>
              <a:rPr lang="en-GB" sz="2000" dirty="0" smtClean="0"/>
              <a:t>heavily exploited </a:t>
            </a:r>
            <a:r>
              <a:rPr lang="en-GB" sz="2000" dirty="0" smtClean="0"/>
              <a:t>for turtles &amp; fish prior </a:t>
            </a:r>
            <a:r>
              <a:rPr lang="en-GB" sz="2000" dirty="0" smtClean="0"/>
              <a:t>to becoming World Heritage Site, and reef only protected to I km from shore, so </a:t>
            </a:r>
            <a:r>
              <a:rPr lang="en-GB" sz="2000" dirty="0" smtClean="0"/>
              <a:t>outer fore-reef </a:t>
            </a:r>
            <a:r>
              <a:rPr lang="en-GB" sz="2000" dirty="0" smtClean="0"/>
              <a:t>may be subject to long-lining etc.</a:t>
            </a:r>
          </a:p>
          <a:p>
            <a:pPr lvl="1"/>
            <a:r>
              <a:rPr lang="en-GB" sz="2000" dirty="0" smtClean="0"/>
              <a:t>Seychelles generally subject to fairly intense commercial shark fishing during early and mid 20</a:t>
            </a:r>
            <a:r>
              <a:rPr lang="en-GB" sz="2000" baseline="30000" dirty="0" smtClean="0"/>
              <a:t>th</a:t>
            </a:r>
            <a:r>
              <a:rPr lang="en-GB" sz="2000" dirty="0" smtClean="0"/>
              <a:t> century.</a:t>
            </a:r>
          </a:p>
          <a:p>
            <a:pPr lvl="1"/>
            <a:r>
              <a:rPr lang="en-GB" sz="2000" dirty="0"/>
              <a:t>Southern Maldives now </a:t>
            </a:r>
            <a:r>
              <a:rPr lang="en-GB" sz="2000" dirty="0" smtClean="0"/>
              <a:t>seems most remote part of Maldives, but was </a:t>
            </a:r>
            <a:r>
              <a:rPr lang="en-GB" sz="2000" dirty="0"/>
              <a:t>first area to experience development due </a:t>
            </a:r>
            <a:r>
              <a:rPr lang="en-GB" sz="2000" dirty="0" err="1" smtClean="0"/>
              <a:t>Airforce</a:t>
            </a:r>
            <a:r>
              <a:rPr lang="en-GB" sz="2000" dirty="0" smtClean="0"/>
              <a:t> </a:t>
            </a:r>
            <a:r>
              <a:rPr lang="en-GB" sz="2000" dirty="0"/>
              <a:t>base on </a:t>
            </a:r>
            <a:r>
              <a:rPr lang="en-GB" sz="2000" dirty="0" err="1"/>
              <a:t>Adu</a:t>
            </a:r>
            <a:r>
              <a:rPr lang="en-GB" sz="2000" dirty="0"/>
              <a:t> </a:t>
            </a:r>
            <a:r>
              <a:rPr lang="en-GB" sz="2000" dirty="0" smtClean="0"/>
              <a:t>Atoll.</a:t>
            </a:r>
            <a:endParaRPr lang="en-GB" sz="2000" dirty="0"/>
          </a:p>
          <a:p>
            <a:pPr lvl="1"/>
            <a:r>
              <a:rPr lang="en-GB" sz="2000" dirty="0" smtClean="0"/>
              <a:t>Chagos been subject considerable targeted and incidental catch of sharks through long-lining, much of it illegal. </a:t>
            </a: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258449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Discussion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80728"/>
            <a:ext cx="8640960" cy="5001419"/>
          </a:xfrm>
        </p:spPr>
        <p:txBody>
          <a:bodyPr>
            <a:normAutofit/>
          </a:bodyPr>
          <a:lstStyle/>
          <a:p>
            <a:r>
              <a:rPr lang="en-GB" sz="2200" dirty="0" smtClean="0"/>
              <a:t>Largest </a:t>
            </a:r>
            <a:r>
              <a:rPr lang="en-GB" sz="2200" dirty="0"/>
              <a:t>species – Tiger, Oceanic white-tip, scarce in all </a:t>
            </a:r>
            <a:r>
              <a:rPr lang="en-GB" sz="2200" dirty="0" smtClean="0"/>
              <a:t>regions, only encountered in selected areas.</a:t>
            </a:r>
            <a:endParaRPr lang="en-GB" sz="2200" dirty="0"/>
          </a:p>
          <a:p>
            <a:r>
              <a:rPr lang="en-GB" sz="2200" dirty="0" smtClean="0"/>
              <a:t>Largest sharks e.g. Tigers range over large areas , so not protected by MPAs or remoteness.</a:t>
            </a:r>
            <a:endParaRPr lang="en-GB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4586740"/>
            <a:ext cx="87887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Thanks due to field staff of </a:t>
            </a:r>
            <a:r>
              <a:rPr lang="en-GB" dirty="0" err="1" smtClean="0"/>
              <a:t>Danah</a:t>
            </a:r>
            <a:r>
              <a:rPr lang="en-GB" dirty="0" smtClean="0"/>
              <a:t> divers (Jeddah) and to crew of research vessel M.Y </a:t>
            </a:r>
            <a:r>
              <a:rPr lang="en-GB" dirty="0" err="1" smtClean="0"/>
              <a:t>Danah</a:t>
            </a:r>
            <a:r>
              <a:rPr lang="en-GB" dirty="0" smtClean="0"/>
              <a:t> Explorer for assistance with fieldwork. Thanks also due to government authorities and agencies in each study area, for approval and logistical support.  </a:t>
            </a:r>
            <a:endParaRPr lang="en-GB" dirty="0"/>
          </a:p>
        </p:txBody>
      </p:sp>
      <p:pic>
        <p:nvPicPr>
          <p:cNvPr id="6146" name="Picture 2" descr="C:\Users\Rupert\Pictures\ICRS 12 Presentation\P22000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39" b="32508"/>
          <a:stretch/>
        </p:blipFill>
        <p:spPr bwMode="auto">
          <a:xfrm>
            <a:off x="1691680" y="2492899"/>
            <a:ext cx="4968552" cy="198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4311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2748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1343483"/>
              </p:ext>
            </p:extLst>
          </p:nvPr>
        </p:nvGraphicFramePr>
        <p:xfrm>
          <a:off x="683568" y="836711"/>
          <a:ext cx="7396595" cy="53737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0074"/>
                <a:gridCol w="1076944"/>
                <a:gridCol w="914219"/>
                <a:gridCol w="1039961"/>
                <a:gridCol w="914219"/>
                <a:gridCol w="914219"/>
                <a:gridCol w="914219"/>
                <a:gridCol w="912740"/>
              </a:tblGrid>
              <a:tr h="228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 </a:t>
                      </a:r>
                      <a:endParaRPr lang="en-GB" sz="15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Region</a:t>
                      </a:r>
                      <a:endParaRPr lang="en-GB" sz="15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MLD</a:t>
                      </a:r>
                      <a:r>
                        <a:rPr lang="en-GB" sz="1500" baseline="30000">
                          <a:effectLst/>
                        </a:rPr>
                        <a:t>U</a:t>
                      </a:r>
                      <a:endParaRPr lang="en-GB" sz="15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MLD</a:t>
                      </a:r>
                      <a:r>
                        <a:rPr lang="en-GB" sz="1500" baseline="30000">
                          <a:effectLst/>
                        </a:rPr>
                        <a:t>B</a:t>
                      </a:r>
                      <a:endParaRPr lang="en-GB" sz="15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RS</a:t>
                      </a:r>
                      <a:r>
                        <a:rPr lang="en-GB" sz="1500" baseline="30000">
                          <a:effectLst/>
                        </a:rPr>
                        <a:t>B</a:t>
                      </a:r>
                      <a:endParaRPr lang="en-GB" sz="15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ALD</a:t>
                      </a:r>
                      <a:r>
                        <a:rPr lang="en-GB" sz="1500" baseline="30000">
                          <a:effectLst/>
                        </a:rPr>
                        <a:t>U</a:t>
                      </a:r>
                      <a:endParaRPr lang="en-GB" sz="15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BdI</a:t>
                      </a:r>
                      <a:r>
                        <a:rPr lang="en-GB" sz="1500" baseline="30000">
                          <a:effectLst/>
                        </a:rPr>
                        <a:t>U</a:t>
                      </a:r>
                      <a:endParaRPr lang="en-GB" sz="15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EUR</a:t>
                      </a:r>
                      <a:r>
                        <a:rPr lang="en-GB" sz="1500" baseline="30000" dirty="0">
                          <a:effectLst/>
                        </a:rPr>
                        <a:t>U</a:t>
                      </a:r>
                      <a:endParaRPr lang="en-GB" sz="15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</a:rPr>
                        <a:t>Hours</a:t>
                      </a:r>
                      <a:endParaRPr lang="en-GB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35.33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144.00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19.72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28.25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11.47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15.28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WT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</a:rPr>
                        <a:t>Σ</a:t>
                      </a:r>
                      <a:endParaRPr lang="en-GB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95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30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</a:rPr>
                        <a:t>Mean</a:t>
                      </a:r>
                      <a:endParaRPr lang="en-GB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2.69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0.21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0.05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0.04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</a:rPr>
                        <a:t>SD</a:t>
                      </a:r>
                      <a:endParaRPr lang="en-GB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4.92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0.32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0.22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0.20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BT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Σ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17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115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5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</a:rPr>
                        <a:t>Mean</a:t>
                      </a:r>
                      <a:endParaRPr lang="en-GB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0.03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0.12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4.07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0.33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SD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0.14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0.26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4.48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0.58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GR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</a:rPr>
                        <a:t>Σ</a:t>
                      </a:r>
                      <a:endParaRPr lang="en-GB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223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35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5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21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</a:rPr>
                        <a:t>Mean</a:t>
                      </a:r>
                      <a:endParaRPr lang="en-GB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6.31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0.24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0.25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0.74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</a:rPr>
                        <a:t>SD</a:t>
                      </a:r>
                      <a:endParaRPr lang="en-GB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</a:rPr>
                        <a:t>23.76</a:t>
                      </a:r>
                      <a:endParaRPr lang="en-GB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0.79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0.37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1.38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TN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Σ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15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5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Mean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</a:rPr>
                        <a:t>0.42</a:t>
                      </a:r>
                      <a:endParaRPr lang="en-GB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0.01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0.18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SD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</a:rPr>
                        <a:t>2.38</a:t>
                      </a:r>
                      <a:endParaRPr lang="en-GB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0.06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0.55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LM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Σ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</a:rPr>
                        <a:t>-</a:t>
                      </a:r>
                      <a:endParaRPr lang="en-GB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47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Mean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1.66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SD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</a:rPr>
                        <a:t>-</a:t>
                      </a:r>
                      <a:endParaRPr lang="en-GB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2.13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TG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Σ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</a:rPr>
                        <a:t>3</a:t>
                      </a:r>
                      <a:endParaRPr lang="en-GB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Mean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</a:rPr>
                        <a:t>0.02</a:t>
                      </a:r>
                      <a:endParaRPr lang="en-GB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SD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0.10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ZB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Σ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Mean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0.01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SD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0.06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GP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Σ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34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17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Mean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2.97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1.11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SD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5.50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2.78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ST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Σ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5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7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21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14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Mean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0.14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0.36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1.83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0.92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SD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0.76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0.57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2.23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2.74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HH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Σ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3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55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Mean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0.03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0.15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0.04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3.60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SD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0.15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0.23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0.59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9.16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SK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Σ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14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2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Mean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0.71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0.17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SD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0.79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0.41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-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All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Σ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340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87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30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190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57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91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Mean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9.62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0.60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1.52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6.73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4.97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5.95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  <a:tr h="13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SD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22.46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0.88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1.61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5.28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5.19</a:t>
                      </a:r>
                      <a:endParaRPr lang="en-GB" sz="110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</a:rPr>
                        <a:t>10.94</a:t>
                      </a:r>
                      <a:endParaRPr lang="en-GB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414" marR="5414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7814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2383</TotalTime>
  <Words>1434</Words>
  <Application>Microsoft Office PowerPoint</Application>
  <PresentationFormat>On-screen Show (4:3)</PresentationFormat>
  <Paragraphs>615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Comparative Abundance of Reef Sharks in the Western Indian Ocean</vt:lpstr>
      <vt:lpstr>Introduction</vt:lpstr>
      <vt:lpstr>Objectives</vt:lpstr>
      <vt:lpstr>Study Areas</vt:lpstr>
      <vt:lpstr>Methods</vt:lpstr>
      <vt:lpstr>PowerPoint Presentation</vt:lpstr>
      <vt:lpstr>Results</vt:lpstr>
      <vt:lpstr>Community Composition</vt:lpstr>
      <vt:lpstr>Statistical Analysis (GLM)</vt:lpstr>
      <vt:lpstr>Discussion</vt:lpstr>
      <vt:lpstr>Discussion</vt:lpstr>
      <vt:lpstr>Discussion</vt:lpstr>
      <vt:lpstr>Discussion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Rupert</dc:creator>
  <cp:lastModifiedBy>Rupert</cp:lastModifiedBy>
  <cp:revision>50</cp:revision>
  <dcterms:created xsi:type="dcterms:W3CDTF">2012-07-04T11:34:19Z</dcterms:created>
  <dcterms:modified xsi:type="dcterms:W3CDTF">2012-07-08T03:09:06Z</dcterms:modified>
</cp:coreProperties>
</file>